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9" r:id="rId3"/>
    <p:sldId id="258" r:id="rId4"/>
    <p:sldId id="267" r:id="rId5"/>
    <p:sldId id="257" r:id="rId6"/>
    <p:sldId id="259" r:id="rId7"/>
    <p:sldId id="264" r:id="rId8"/>
    <p:sldId id="268" r:id="rId9"/>
    <p:sldId id="260" r:id="rId10"/>
    <p:sldId id="270" r:id="rId11"/>
    <p:sldId id="265" r:id="rId12"/>
    <p:sldId id="262" r:id="rId13"/>
    <p:sldId id="26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46" d="100"/>
          <a:sy n="46" d="100"/>
        </p:scale>
        <p:origin x="-102" y="-9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image" Target="../media/image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FFD702-0F63-4F4C-ACEE-57C0797D8CA3}" type="datetimeFigureOut">
              <a:rPr lang="en-US" smtClean="0"/>
              <a:pPr/>
              <a:t>8/22/2014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F89A1B-5A16-4A19-B2EF-B20DE0CC4657}" type="slidenum">
              <a:rPr lang="en-US" smtClean="0"/>
              <a:pPr/>
              <a:t>‹#›</a:t>
            </a:fld>
            <a:endParaRPr lang="en-US"/>
          </a:p>
        </p:txBody>
      </p:sp>
    </p:spTree>
    <p:extLst>
      <p:ext uri="{BB962C8B-B14F-4D97-AF65-F5344CB8AC3E}">
        <p14:creationId xmlns:p14="http://schemas.microsoft.com/office/powerpoint/2010/main" xmlns="" val="1705986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F89A1B-5A16-4A19-B2EF-B20DE0CC465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F89A1B-5A16-4A19-B2EF-B20DE0CC465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F89A1B-5A16-4A19-B2EF-B20DE0CC4657}"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F89A1B-5A16-4A19-B2EF-B20DE0CC4657}"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F89A1B-5A16-4A19-B2EF-B20DE0CC465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F89A1B-5A16-4A19-B2EF-B20DE0CC4657}"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F89A1B-5A16-4A19-B2EF-B20DE0CC4657}"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F89A1B-5A16-4A19-B2EF-B20DE0CC4657}"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F89A1B-5A16-4A19-B2EF-B20DE0CC4657}"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F89A1B-5A16-4A19-B2EF-B20DE0CC4657}"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F89A1B-5A16-4A19-B2EF-B20DE0CC4657}"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F89A1B-5A16-4A19-B2EF-B20DE0CC4657}"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60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C6F44BA-AE83-495C-9D70-73B2BD51A6E5}" type="slidenum">
              <a:rPr lang="en-US"/>
              <a:pPr fontAlgn="base">
                <a:spcBef>
                  <a:spcPct val="0"/>
                </a:spcBef>
                <a:spcAft>
                  <a:spcPct val="0"/>
                </a:spcAft>
              </a:pPr>
              <a:t>13</a:t>
            </a:fld>
            <a:endParaRPr lang="en-US"/>
          </a:p>
        </p:txBody>
      </p:sp>
    </p:spTree>
    <p:extLst>
      <p:ext uri="{BB962C8B-B14F-4D97-AF65-F5344CB8AC3E}">
        <p14:creationId xmlns:p14="http://schemas.microsoft.com/office/powerpoint/2010/main" xmlns="" val="2794050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A2F86F-3AC8-4804-B23D-AE816649A94F}" type="datetimeFigureOut">
              <a:rPr lang="en-US" smtClean="0"/>
              <a:pPr/>
              <a:t>8/22/2014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AFE39B-7C40-4EAF-9CB0-FF5117E6618E}" type="slidenum">
              <a:rPr lang="en-US" smtClean="0"/>
              <a:pPr/>
              <a:t>‹#›</a:t>
            </a:fld>
            <a:endParaRPr lang="en-US"/>
          </a:p>
        </p:txBody>
      </p:sp>
    </p:spTree>
    <p:extLst>
      <p:ext uri="{BB962C8B-B14F-4D97-AF65-F5344CB8AC3E}">
        <p14:creationId xmlns:p14="http://schemas.microsoft.com/office/powerpoint/2010/main" xmlns="" val="785105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2F86F-3AC8-4804-B23D-AE816649A94F}" type="datetimeFigureOut">
              <a:rPr lang="en-US" smtClean="0"/>
              <a:pPr/>
              <a:t>8/22/2014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AFE39B-7C40-4EAF-9CB0-FF5117E6618E}" type="slidenum">
              <a:rPr lang="en-US" smtClean="0"/>
              <a:pPr/>
              <a:t>‹#›</a:t>
            </a:fld>
            <a:endParaRPr lang="en-US"/>
          </a:p>
        </p:txBody>
      </p:sp>
    </p:spTree>
    <p:extLst>
      <p:ext uri="{BB962C8B-B14F-4D97-AF65-F5344CB8AC3E}">
        <p14:creationId xmlns:p14="http://schemas.microsoft.com/office/powerpoint/2010/main" xmlns="" val="820172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A2F86F-3AC8-4804-B23D-AE816649A94F}" type="datetimeFigureOut">
              <a:rPr lang="en-US" smtClean="0"/>
              <a:pPr/>
              <a:t>8/22/2014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AFE39B-7C40-4EAF-9CB0-FF5117E6618E}" type="slidenum">
              <a:rPr lang="en-US" smtClean="0"/>
              <a:pPr/>
              <a:t>‹#›</a:t>
            </a:fld>
            <a:endParaRPr lang="en-US"/>
          </a:p>
        </p:txBody>
      </p:sp>
    </p:spTree>
    <p:extLst>
      <p:ext uri="{BB962C8B-B14F-4D97-AF65-F5344CB8AC3E}">
        <p14:creationId xmlns:p14="http://schemas.microsoft.com/office/powerpoint/2010/main" xmlns="" val="863115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A2F86F-3AC8-4804-B23D-AE816649A94F}" type="datetimeFigureOut">
              <a:rPr lang="en-US" smtClean="0"/>
              <a:pPr/>
              <a:t>8/22/2014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AFE39B-7C40-4EAF-9CB0-FF5117E6618E}" type="slidenum">
              <a:rPr lang="en-US" smtClean="0"/>
              <a:pPr/>
              <a:t>‹#›</a:t>
            </a:fld>
            <a:endParaRPr lang="en-US"/>
          </a:p>
        </p:txBody>
      </p:sp>
    </p:spTree>
    <p:extLst>
      <p:ext uri="{BB962C8B-B14F-4D97-AF65-F5344CB8AC3E}">
        <p14:creationId xmlns:p14="http://schemas.microsoft.com/office/powerpoint/2010/main" xmlns="" val="1034703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A2F86F-3AC8-4804-B23D-AE816649A94F}" type="datetimeFigureOut">
              <a:rPr lang="en-US" smtClean="0"/>
              <a:pPr/>
              <a:t>8/22/2014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AFE39B-7C40-4EAF-9CB0-FF5117E6618E}" type="slidenum">
              <a:rPr lang="en-US" smtClean="0"/>
              <a:pPr/>
              <a:t>‹#›</a:t>
            </a:fld>
            <a:endParaRPr lang="en-US"/>
          </a:p>
        </p:txBody>
      </p:sp>
    </p:spTree>
    <p:extLst>
      <p:ext uri="{BB962C8B-B14F-4D97-AF65-F5344CB8AC3E}">
        <p14:creationId xmlns:p14="http://schemas.microsoft.com/office/powerpoint/2010/main" xmlns="" val="1664239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A2F86F-3AC8-4804-B23D-AE816649A94F}" type="datetimeFigureOut">
              <a:rPr lang="en-US" smtClean="0"/>
              <a:pPr/>
              <a:t>8/22/2014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AFE39B-7C40-4EAF-9CB0-FF5117E6618E}" type="slidenum">
              <a:rPr lang="en-US" smtClean="0"/>
              <a:pPr/>
              <a:t>‹#›</a:t>
            </a:fld>
            <a:endParaRPr lang="en-US"/>
          </a:p>
        </p:txBody>
      </p:sp>
    </p:spTree>
    <p:extLst>
      <p:ext uri="{BB962C8B-B14F-4D97-AF65-F5344CB8AC3E}">
        <p14:creationId xmlns:p14="http://schemas.microsoft.com/office/powerpoint/2010/main" xmlns="" val="4115756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A2F86F-3AC8-4804-B23D-AE816649A94F}" type="datetimeFigureOut">
              <a:rPr lang="en-US" smtClean="0"/>
              <a:pPr/>
              <a:t>8/22/2014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AFE39B-7C40-4EAF-9CB0-FF5117E6618E}" type="slidenum">
              <a:rPr lang="en-US" smtClean="0"/>
              <a:pPr/>
              <a:t>‹#›</a:t>
            </a:fld>
            <a:endParaRPr lang="en-US"/>
          </a:p>
        </p:txBody>
      </p:sp>
    </p:spTree>
    <p:extLst>
      <p:ext uri="{BB962C8B-B14F-4D97-AF65-F5344CB8AC3E}">
        <p14:creationId xmlns:p14="http://schemas.microsoft.com/office/powerpoint/2010/main" xmlns="" val="123817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2F86F-3AC8-4804-B23D-AE816649A94F}" type="datetimeFigureOut">
              <a:rPr lang="en-US" smtClean="0"/>
              <a:pPr/>
              <a:t>8/22/2014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AFE39B-7C40-4EAF-9CB0-FF5117E6618E}" type="slidenum">
              <a:rPr lang="en-US" smtClean="0"/>
              <a:pPr/>
              <a:t>‹#›</a:t>
            </a:fld>
            <a:endParaRPr lang="en-US"/>
          </a:p>
        </p:txBody>
      </p:sp>
    </p:spTree>
    <p:extLst>
      <p:ext uri="{BB962C8B-B14F-4D97-AF65-F5344CB8AC3E}">
        <p14:creationId xmlns:p14="http://schemas.microsoft.com/office/powerpoint/2010/main" xmlns="" val="3988990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2F86F-3AC8-4804-B23D-AE816649A94F}" type="datetimeFigureOut">
              <a:rPr lang="en-US" smtClean="0"/>
              <a:pPr/>
              <a:t>8/22/2014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AFE39B-7C40-4EAF-9CB0-FF5117E6618E}" type="slidenum">
              <a:rPr lang="en-US" smtClean="0"/>
              <a:pPr/>
              <a:t>‹#›</a:t>
            </a:fld>
            <a:endParaRPr lang="en-US"/>
          </a:p>
        </p:txBody>
      </p:sp>
    </p:spTree>
    <p:extLst>
      <p:ext uri="{BB962C8B-B14F-4D97-AF65-F5344CB8AC3E}">
        <p14:creationId xmlns:p14="http://schemas.microsoft.com/office/powerpoint/2010/main" xmlns="" val="100695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2F86F-3AC8-4804-B23D-AE816649A94F}" type="datetimeFigureOut">
              <a:rPr lang="en-US" smtClean="0"/>
              <a:pPr/>
              <a:t>8/22/2014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AFE39B-7C40-4EAF-9CB0-FF5117E6618E}" type="slidenum">
              <a:rPr lang="en-US" smtClean="0"/>
              <a:pPr/>
              <a:t>‹#›</a:t>
            </a:fld>
            <a:endParaRPr lang="en-US"/>
          </a:p>
        </p:txBody>
      </p:sp>
    </p:spTree>
    <p:extLst>
      <p:ext uri="{BB962C8B-B14F-4D97-AF65-F5344CB8AC3E}">
        <p14:creationId xmlns:p14="http://schemas.microsoft.com/office/powerpoint/2010/main" xmlns="" val="3389377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2F86F-3AC8-4804-B23D-AE816649A94F}" type="datetimeFigureOut">
              <a:rPr lang="en-US" smtClean="0"/>
              <a:pPr/>
              <a:t>8/22/2014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AFE39B-7C40-4EAF-9CB0-FF5117E6618E}" type="slidenum">
              <a:rPr lang="en-US" smtClean="0"/>
              <a:pPr/>
              <a:t>‹#›</a:t>
            </a:fld>
            <a:endParaRPr lang="en-US"/>
          </a:p>
        </p:txBody>
      </p:sp>
    </p:spTree>
    <p:extLst>
      <p:ext uri="{BB962C8B-B14F-4D97-AF65-F5344CB8AC3E}">
        <p14:creationId xmlns:p14="http://schemas.microsoft.com/office/powerpoint/2010/main" xmlns="" val="3571266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A2F86F-3AC8-4804-B23D-AE816649A94F}" type="datetimeFigureOut">
              <a:rPr lang="en-US" smtClean="0"/>
              <a:pPr/>
              <a:t>8/22/2014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AFE39B-7C40-4EAF-9CB0-FF5117E6618E}" type="slidenum">
              <a:rPr lang="en-US" smtClean="0"/>
              <a:pPr/>
              <a:t>‹#›</a:t>
            </a:fld>
            <a:endParaRPr lang="en-US"/>
          </a:p>
        </p:txBody>
      </p:sp>
    </p:spTree>
    <p:extLst>
      <p:ext uri="{BB962C8B-B14F-4D97-AF65-F5344CB8AC3E}">
        <p14:creationId xmlns:p14="http://schemas.microsoft.com/office/powerpoint/2010/main" xmlns="" val="55824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amazon.com/Are-Not-What-Seem-Nationalism/dp/0814713181/ref=sr_1_1?s=books&amp;ie=UTF8&amp;qid=1408345435&amp;sr=1-1&amp;keywords=rod+bush"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amazon.com/End-White-World-Supremacy-Internationalism/dp/1592135730/ref=la_B001KMMA5K_1_1?s=books&amp;ie=UTF8&amp;qid=1408346540&amp;sr=1-1"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7808" y="247719"/>
            <a:ext cx="11039061" cy="1819620"/>
          </a:xfrm>
        </p:spPr>
        <p:txBody>
          <a:bodyPr>
            <a:normAutofit fontScale="90000"/>
          </a:bodyPr>
          <a:lstStyle/>
          <a:p>
            <a:r>
              <a:rPr lang="en-US" b="1" i="1" dirty="0" smtClean="0">
                <a:effectLst/>
              </a:rPr>
              <a:t>Black Nationalism through the World System Lens: A Legacy of Rod Bush</a:t>
            </a:r>
            <a:endParaRPr lang="en-US" b="1" dirty="0"/>
          </a:p>
        </p:txBody>
      </p:sp>
      <p:sp>
        <p:nvSpPr>
          <p:cNvPr id="3" name="Subtitle 2"/>
          <p:cNvSpPr>
            <a:spLocks noGrp="1"/>
          </p:cNvSpPr>
          <p:nvPr>
            <p:ph type="subTitle" idx="1"/>
          </p:nvPr>
        </p:nvSpPr>
        <p:spPr>
          <a:xfrm>
            <a:off x="357808" y="2478157"/>
            <a:ext cx="11224592" cy="4002155"/>
          </a:xfrm>
        </p:spPr>
        <p:txBody>
          <a:bodyPr>
            <a:normAutofit/>
          </a:bodyPr>
          <a:lstStyle/>
          <a:p>
            <a:r>
              <a:rPr lang="en-US" sz="3200" b="1" dirty="0" smtClean="0">
                <a:effectLst/>
              </a:rPr>
              <a:t>A Tribute to Rod Bush</a:t>
            </a:r>
          </a:p>
          <a:p>
            <a:r>
              <a:rPr lang="en-US" sz="3200" b="1" dirty="0" smtClean="0">
                <a:effectLst/>
              </a:rPr>
              <a:t>Warrior for Justice Part I: The Integration of Ideas and Practice</a:t>
            </a:r>
          </a:p>
          <a:p>
            <a:r>
              <a:rPr lang="en-US" sz="3200" b="1" dirty="0" smtClean="0">
                <a:effectLst/>
              </a:rPr>
              <a:t>Monday, August 18, 2014 – The San Francisco Marriot Marquis</a:t>
            </a:r>
          </a:p>
          <a:p>
            <a:r>
              <a:rPr lang="en-US" sz="3200" b="1" dirty="0" smtClean="0"/>
              <a:t>By</a:t>
            </a:r>
          </a:p>
          <a:p>
            <a:r>
              <a:rPr lang="en-US" sz="4000" b="1" i="1" dirty="0" smtClean="0"/>
              <a:t>James V. Fenelon</a:t>
            </a:r>
          </a:p>
          <a:p>
            <a:r>
              <a:rPr lang="en-US" sz="3200" b="1" i="1" dirty="0" smtClean="0"/>
              <a:t>California State University, San Bernardino &amp; Lakota </a:t>
            </a:r>
            <a:r>
              <a:rPr lang="en-US" sz="3200" b="1" i="1" dirty="0" err="1" smtClean="0"/>
              <a:t>Oyate</a:t>
            </a:r>
            <a:endParaRPr lang="en-US" sz="3200" i="1" dirty="0"/>
          </a:p>
        </p:txBody>
      </p:sp>
    </p:spTree>
    <p:extLst>
      <p:ext uri="{BB962C8B-B14F-4D97-AF65-F5344CB8AC3E}">
        <p14:creationId xmlns:p14="http://schemas.microsoft.com/office/powerpoint/2010/main" xmlns="" val="22430628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ltLang="en-US" sz="4000"/>
              <a:t>Plate 7.4 Mayan traditional cross</a:t>
            </a:r>
          </a:p>
        </p:txBody>
      </p:sp>
      <p:sp>
        <p:nvSpPr>
          <p:cNvPr id="30723" name="Rectangle 3"/>
          <p:cNvSpPr>
            <a:spLocks noGrp="1" noChangeArrowheads="1"/>
          </p:cNvSpPr>
          <p:nvPr>
            <p:ph type="body" idx="1"/>
          </p:nvPr>
        </p:nvSpPr>
        <p:spPr/>
        <p:txBody>
          <a:bodyPr/>
          <a:lstStyle/>
          <a:p>
            <a:endParaRPr lang="en-US" altLang="en-US"/>
          </a:p>
        </p:txBody>
      </p:sp>
      <p:pic>
        <p:nvPicPr>
          <p:cNvPr id="30724" name="Picture 4" descr="Plat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0" y="1558925"/>
            <a:ext cx="9144000" cy="49403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83578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8000" b="1" i="1" dirty="0" smtClean="0"/>
              <a:t>    AKICITA SAPA OYATE </a:t>
            </a:r>
            <a:endParaRPr lang="en-US" sz="8000" b="1" i="1" dirty="0"/>
          </a:p>
        </p:txBody>
      </p:sp>
      <p:sp>
        <p:nvSpPr>
          <p:cNvPr id="3" name="Content Placeholder 2"/>
          <p:cNvSpPr>
            <a:spLocks noGrp="1"/>
          </p:cNvSpPr>
          <p:nvPr>
            <p:ph idx="1"/>
          </p:nvPr>
        </p:nvSpPr>
        <p:spPr/>
        <p:txBody>
          <a:bodyPr/>
          <a:lstStyle/>
          <a:p>
            <a:r>
              <a:rPr lang="en-US" sz="3200" dirty="0" smtClean="0"/>
              <a:t>First memories of Rod Bush were at an ASA in San Francisco</a:t>
            </a:r>
          </a:p>
          <a:p>
            <a:r>
              <a:rPr lang="en-US" sz="3200" dirty="0" smtClean="0"/>
              <a:t>Large room, big ideas, and a few people </a:t>
            </a:r>
          </a:p>
          <a:p>
            <a:r>
              <a:rPr lang="en-US" sz="3200" dirty="0" smtClean="0"/>
              <a:t>We moved the discussion off the dais unto the floor </a:t>
            </a:r>
          </a:p>
          <a:p>
            <a:r>
              <a:rPr lang="en-US" sz="3200" dirty="0" smtClean="0"/>
              <a:t>Where we engaged the group in the ideas</a:t>
            </a:r>
          </a:p>
          <a:p>
            <a:r>
              <a:rPr lang="en-US" sz="3200" dirty="0" smtClean="0"/>
              <a:t>I spoke to “Framing Wounded Knee – 1890 to 1973 to 1990</a:t>
            </a:r>
          </a:p>
          <a:p>
            <a:r>
              <a:rPr lang="en-US" sz="3200" dirty="0" smtClean="0"/>
              <a:t>Rod spoke to the creation of Black Nationalism in the U.S.</a:t>
            </a:r>
          </a:p>
          <a:p>
            <a:r>
              <a:rPr lang="en-US" sz="3200" dirty="0" smtClean="0"/>
              <a:t>Ethno-national struggles – surviving and thriving in </a:t>
            </a:r>
            <a:r>
              <a:rPr lang="en-US" sz="3200" dirty="0" err="1" smtClean="0"/>
              <a:t>Amerika</a:t>
            </a:r>
            <a:endParaRPr lang="en-US" sz="3200" dirty="0"/>
          </a:p>
        </p:txBody>
      </p:sp>
    </p:spTree>
    <p:extLst>
      <p:ext uri="{BB962C8B-B14F-4D97-AF65-F5344CB8AC3E}">
        <p14:creationId xmlns:p14="http://schemas.microsoft.com/office/powerpoint/2010/main" xmlns="" val="5249933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765" y="76200"/>
            <a:ext cx="12205252" cy="1527313"/>
          </a:xfrm>
        </p:spPr>
        <p:txBody>
          <a:bodyPr>
            <a:normAutofit/>
          </a:bodyPr>
          <a:lstStyle/>
          <a:p>
            <a:r>
              <a:rPr lang="en-US" dirty="0"/>
              <a:t>Brazilian natives </a:t>
            </a:r>
            <a:r>
              <a:rPr lang="en-US" dirty="0" smtClean="0"/>
              <a:t>protest </a:t>
            </a:r>
            <a:r>
              <a:rPr lang="en-US" dirty="0" err="1" smtClean="0"/>
              <a:t>Planalto</a:t>
            </a:r>
            <a:r>
              <a:rPr lang="en-US" dirty="0" smtClean="0"/>
              <a:t> </a:t>
            </a:r>
            <a:r>
              <a:rPr lang="en-US" dirty="0"/>
              <a:t>palace, </a:t>
            </a:r>
            <a:r>
              <a:rPr lang="en-US" dirty="0" smtClean="0"/>
              <a:t>May, </a:t>
            </a:r>
            <a:r>
              <a:rPr lang="en-US" dirty="0"/>
              <a:t>2014</a:t>
            </a:r>
          </a:p>
        </p:txBody>
      </p:sp>
      <p:pic>
        <p:nvPicPr>
          <p:cNvPr id="4" name="Content Placeholder 3" descr="http://l.yimg.com/bt/api/res/1.2/zzv_MFhR4a7SLDVbTJg8XQ--/YXBwaWQ9eW5ld3M7Zmk9ZmlsbDtoPTU3MjtweW9mZj0wO3E9NzU7dz03Njg-/http:/media.zenfs.com/en_us/News/afp.com/92c650b8bfbea503f8bbc44ca867c75e15bb87b4.jpg"/>
          <p:cNvPicPr>
            <a:picLocks noGrp="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44417" y="1417983"/>
            <a:ext cx="7301947" cy="5440019"/>
          </a:xfrm>
          <a:prstGeom prst="rect">
            <a:avLst/>
          </a:prstGeom>
          <a:noFill/>
          <a:ln>
            <a:noFill/>
          </a:ln>
        </p:spPr>
      </p:pic>
    </p:spTree>
    <p:extLst>
      <p:ext uri="{BB962C8B-B14F-4D97-AF65-F5344CB8AC3E}">
        <p14:creationId xmlns:p14="http://schemas.microsoft.com/office/powerpoint/2010/main" xmlns="" val="28216219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Ethno-national struggles</a:t>
            </a:r>
            <a:endParaRPr lang="en-US" dirty="0"/>
          </a:p>
        </p:txBody>
      </p:sp>
      <p:sp>
        <p:nvSpPr>
          <p:cNvPr id="3" name="Content Placeholder 2"/>
          <p:cNvSpPr>
            <a:spLocks noGrp="1"/>
          </p:cNvSpPr>
          <p:nvPr>
            <p:ph idx="1"/>
          </p:nvPr>
        </p:nvSpPr>
        <p:spPr>
          <a:xfrm>
            <a:off x="838200" y="1825624"/>
            <a:ext cx="10515600" cy="4760705"/>
          </a:xfrm>
        </p:spPr>
        <p:txBody>
          <a:bodyPr>
            <a:normAutofit/>
          </a:bodyPr>
          <a:lstStyle/>
          <a:p>
            <a:r>
              <a:rPr lang="en-US" sz="3600" dirty="0" smtClean="0"/>
              <a:t>Native Nations – the telling of our stories, struggles</a:t>
            </a:r>
          </a:p>
          <a:p>
            <a:r>
              <a:rPr lang="en-US" sz="3600" dirty="0" smtClean="0"/>
              <a:t>Black Nationalism and the Civil Rights Movement</a:t>
            </a:r>
          </a:p>
          <a:p>
            <a:r>
              <a:rPr lang="en-US" sz="3600" dirty="0" smtClean="0"/>
              <a:t>Modern world system and capitalism </a:t>
            </a:r>
            <a:r>
              <a:rPr lang="en-US" sz="3600" dirty="0" err="1" smtClean="0"/>
              <a:t>bourne</a:t>
            </a:r>
            <a:r>
              <a:rPr lang="en-US" sz="3600" dirty="0" smtClean="0"/>
              <a:t> by and into the genocidal destruction of indigenous peoples and massive enslavement of peoples stolen from societies and nations in Africa – both in many millions</a:t>
            </a:r>
          </a:p>
          <a:p>
            <a:r>
              <a:rPr lang="en-US" sz="3600" dirty="0" smtClean="0"/>
              <a:t>Hegemonic dominance and the suppression of these origin stories – the “Indian” and the “Black” </a:t>
            </a:r>
            <a:endParaRPr lang="en-US" sz="3600" dirty="0"/>
          </a:p>
        </p:txBody>
      </p:sp>
    </p:spTree>
    <p:extLst>
      <p:ext uri="{BB962C8B-B14F-4D97-AF65-F5344CB8AC3E}">
        <p14:creationId xmlns:p14="http://schemas.microsoft.com/office/powerpoint/2010/main" xmlns="" val="40417464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Black Nationalism and Class Struggle</a:t>
            </a:r>
            <a:endParaRPr lang="en-US" dirty="0"/>
          </a:p>
        </p:txBody>
      </p:sp>
      <p:sp>
        <p:nvSpPr>
          <p:cNvPr id="3" name="Content Placeholder 2"/>
          <p:cNvSpPr>
            <a:spLocks noGrp="1"/>
          </p:cNvSpPr>
          <p:nvPr>
            <p:ph idx="1"/>
          </p:nvPr>
        </p:nvSpPr>
        <p:spPr>
          <a:xfrm>
            <a:off x="838200" y="1825625"/>
            <a:ext cx="6516757" cy="4351338"/>
          </a:xfrm>
        </p:spPr>
        <p:txBody>
          <a:bodyPr/>
          <a:lstStyle/>
          <a:p>
            <a:endParaRPr lang="en-US" dirty="0"/>
          </a:p>
          <a:p>
            <a:r>
              <a:rPr lang="en-US" sz="4000" b="1" dirty="0">
                <a:hlinkClick r:id="rId3"/>
              </a:rPr>
              <a:t>We Are Not What We Seem</a:t>
            </a:r>
            <a:r>
              <a:rPr lang="en-US" sz="4000" b="1" dirty="0" smtClean="0">
                <a:hlinkClick r:id="rId3"/>
              </a:rPr>
              <a:t>: </a:t>
            </a:r>
            <a:r>
              <a:rPr lang="en-US" sz="4000" b="1" dirty="0">
                <a:hlinkClick r:id="rId3"/>
              </a:rPr>
              <a:t>Black Nationalism and Class Struggle in the American </a:t>
            </a:r>
            <a:r>
              <a:rPr lang="en-US" sz="4000" b="1" dirty="0" smtClean="0">
                <a:hlinkClick r:id="rId3"/>
              </a:rPr>
              <a:t>Century</a:t>
            </a:r>
            <a:r>
              <a:rPr lang="en-US" sz="4000" b="1" dirty="0"/>
              <a:t> </a:t>
            </a:r>
            <a:r>
              <a:rPr lang="en-US" sz="4000" b="1" dirty="0" smtClean="0"/>
              <a:t> </a:t>
            </a:r>
          </a:p>
          <a:p>
            <a:r>
              <a:rPr lang="en-US" sz="4000" b="1" dirty="0" smtClean="0"/>
              <a:t>by </a:t>
            </a:r>
            <a:r>
              <a:rPr lang="en-US" sz="4000" b="1" dirty="0"/>
              <a:t>Roderick D. Bush </a:t>
            </a:r>
            <a:endParaRPr lang="en-US" sz="4000" b="1" dirty="0" smtClean="0"/>
          </a:p>
          <a:p>
            <a:r>
              <a:rPr lang="en-US" sz="4000" b="1" dirty="0" smtClean="0"/>
              <a:t>(2000</a:t>
            </a:r>
            <a:r>
              <a:rPr lang="en-US" sz="4000" b="1" dirty="0"/>
              <a:t>)</a:t>
            </a:r>
          </a:p>
        </p:txBody>
      </p:sp>
      <p:pic>
        <p:nvPicPr>
          <p:cNvPr id="4" name="Content Placeholder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067585" y="1586948"/>
            <a:ext cx="4819615" cy="4819615"/>
          </a:xfrm>
          <a:prstGeom prst="rect">
            <a:avLst/>
          </a:prstGeom>
        </p:spPr>
      </p:pic>
    </p:spTree>
    <p:extLst>
      <p:ext uri="{BB962C8B-B14F-4D97-AF65-F5344CB8AC3E}">
        <p14:creationId xmlns:p14="http://schemas.microsoft.com/office/powerpoint/2010/main" xmlns="" val="22898042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575" y="365125"/>
            <a:ext cx="11211338" cy="1325563"/>
          </a:xfrm>
        </p:spPr>
        <p:txBody>
          <a:bodyPr>
            <a:noAutofit/>
          </a:bodyPr>
          <a:lstStyle/>
          <a:p>
            <a:r>
              <a:rPr lang="en-US" sz="5400" b="1" dirty="0" smtClean="0"/>
              <a:t>INTELLECTUALISM &amp; POSITIVE IMAGERY </a:t>
            </a:r>
            <a:endParaRPr lang="en-US" sz="5400" b="1" dirty="0"/>
          </a:p>
        </p:txBody>
      </p:sp>
      <p:sp>
        <p:nvSpPr>
          <p:cNvPr id="3" name="Content Placeholder 2"/>
          <p:cNvSpPr>
            <a:spLocks noGrp="1"/>
          </p:cNvSpPr>
          <p:nvPr>
            <p:ph idx="1"/>
          </p:nvPr>
        </p:nvSpPr>
        <p:spPr/>
        <p:txBody>
          <a:bodyPr>
            <a:normAutofit/>
          </a:bodyPr>
          <a:lstStyle/>
          <a:p>
            <a:r>
              <a:rPr lang="en-US" sz="3200" dirty="0" smtClean="0"/>
              <a:t>Black Intellectuals – from Fanon and DuBois to Contemporary Perspectives </a:t>
            </a:r>
          </a:p>
          <a:p>
            <a:r>
              <a:rPr lang="en-US" sz="3200" dirty="0" smtClean="0"/>
              <a:t>Ideological analysis – understanding the World-System hegemonic ideologies versus resistance ideologies </a:t>
            </a:r>
          </a:p>
          <a:p>
            <a:r>
              <a:rPr lang="en-US" sz="3200" dirty="0" smtClean="0"/>
              <a:t>Merging colonialism and “post-” colonialism thought, maintaining focus on racist and supremacist thinking</a:t>
            </a:r>
          </a:p>
          <a:p>
            <a:r>
              <a:rPr lang="en-US" sz="3200" dirty="0" smtClean="0"/>
              <a:t>Being positive in seeing “an ending” to the White World Supremacy of global racism and historical capitalism </a:t>
            </a:r>
            <a:endParaRPr lang="en-US" sz="3200" dirty="0"/>
          </a:p>
        </p:txBody>
      </p:sp>
    </p:spTree>
    <p:extLst>
      <p:ext uri="{BB962C8B-B14F-4D97-AF65-F5344CB8AC3E}">
        <p14:creationId xmlns:p14="http://schemas.microsoft.com/office/powerpoint/2010/main" xmlns="" val="36023503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77079" y="238540"/>
            <a:ext cx="10972800" cy="2464904"/>
          </a:xfrm>
        </p:spPr>
        <p:txBody>
          <a:bodyPr/>
          <a:lstStyle/>
          <a:p>
            <a:r>
              <a:rPr lang="en-US" altLang="en-US" dirty="0"/>
              <a:t>Social Movement Leadership produces change and progress </a:t>
            </a:r>
            <a:r>
              <a:rPr lang="en-US" altLang="en-US" sz="3600" dirty="0"/>
              <a:t>(within U.S. national constructs)</a:t>
            </a:r>
            <a:br>
              <a:rPr lang="en-US" altLang="en-US" sz="3600" dirty="0"/>
            </a:br>
            <a:r>
              <a:rPr lang="en-US" altLang="en-US" sz="3600" dirty="0"/>
              <a:t>(international marginalization)</a:t>
            </a:r>
            <a:r>
              <a:rPr lang="en-US" altLang="en-US" dirty="0"/>
              <a:t> </a:t>
            </a:r>
          </a:p>
        </p:txBody>
      </p:sp>
      <p:graphicFrame>
        <p:nvGraphicFramePr>
          <p:cNvPr id="30723" name="Object 3"/>
          <p:cNvGraphicFramePr>
            <a:graphicFrameLocks noChangeAspect="1"/>
          </p:cNvGraphicFramePr>
          <p:nvPr>
            <p:extLst>
              <p:ext uri="{D42A27DB-BD31-4B8C-83A1-F6EECF244321}">
                <p14:modId xmlns:p14="http://schemas.microsoft.com/office/powerpoint/2010/main" xmlns="" val="1965722249"/>
              </p:ext>
            </p:extLst>
          </p:nvPr>
        </p:nvGraphicFramePr>
        <p:xfrm>
          <a:off x="1041471" y="2888975"/>
          <a:ext cx="5245029" cy="3597552"/>
        </p:xfrm>
        <a:graphic>
          <a:graphicData uri="http://schemas.openxmlformats.org/presentationml/2006/ole">
            <p:oleObj spid="_x0000_s3080" name="Photo Editor Photo" r:id="rId4" imgW="4458322" imgH="3057143" progId="">
              <p:embed/>
            </p:oleObj>
          </a:graphicData>
        </a:graphic>
      </p:graphicFrame>
      <p:graphicFrame>
        <p:nvGraphicFramePr>
          <p:cNvPr id="30724" name="Object 4"/>
          <p:cNvGraphicFramePr>
            <a:graphicFrameLocks noChangeAspect="1"/>
          </p:cNvGraphicFramePr>
          <p:nvPr>
            <p:extLst>
              <p:ext uri="{D42A27DB-BD31-4B8C-83A1-F6EECF244321}">
                <p14:modId xmlns:p14="http://schemas.microsoft.com/office/powerpoint/2010/main" xmlns="" val="299108690"/>
              </p:ext>
            </p:extLst>
          </p:nvPr>
        </p:nvGraphicFramePr>
        <p:xfrm>
          <a:off x="6324599" y="2888975"/>
          <a:ext cx="4834833" cy="3626125"/>
        </p:xfrm>
        <a:graphic>
          <a:graphicData uri="http://schemas.openxmlformats.org/presentationml/2006/ole">
            <p:oleObj spid="_x0000_s3081" name="Photo Editor Photo" r:id="rId5" imgW="3809524" imgH="2857899" progId="">
              <p:embed/>
            </p:oleObj>
          </a:graphicData>
        </a:graphic>
      </p:graphicFrame>
    </p:spTree>
    <p:extLst>
      <p:ext uri="{BB962C8B-B14F-4D97-AF65-F5344CB8AC3E}">
        <p14:creationId xmlns:p14="http://schemas.microsoft.com/office/powerpoint/2010/main" xmlns="" val="2637736366"/>
      </p:ext>
    </p:extLst>
  </p:cSld>
  <p:clrMapOvr>
    <a:masterClrMapping/>
  </p:clrMapOvr>
  <p:transition advTm="14816"/>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blinds(horizontal)">
                                      <p:cBhvr>
                                        <p:cTn id="7" dur="500"/>
                                        <p:tgtEl>
                                          <p:spTgt spid="30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565" y="404882"/>
            <a:ext cx="11290852" cy="1325563"/>
          </a:xfrm>
        </p:spPr>
        <p:txBody>
          <a:bodyPr>
            <a:noAutofit/>
          </a:bodyPr>
          <a:lstStyle/>
          <a:p>
            <a:r>
              <a:rPr lang="en-US" sz="4800" b="1" dirty="0" smtClean="0"/>
              <a:t>  LITERATE – JUSTICE ACTIVIST – ANTI-RACIST</a:t>
            </a:r>
            <a:endParaRPr lang="en-US" sz="4800" b="1" dirty="0"/>
          </a:p>
        </p:txBody>
      </p:sp>
      <p:sp>
        <p:nvSpPr>
          <p:cNvPr id="3" name="Content Placeholder 2"/>
          <p:cNvSpPr>
            <a:spLocks noGrp="1"/>
          </p:cNvSpPr>
          <p:nvPr>
            <p:ph idx="1"/>
          </p:nvPr>
        </p:nvSpPr>
        <p:spPr>
          <a:xfrm>
            <a:off x="838200" y="1825624"/>
            <a:ext cx="10515600" cy="5032375"/>
          </a:xfrm>
        </p:spPr>
        <p:txBody>
          <a:bodyPr>
            <a:normAutofit/>
          </a:bodyPr>
          <a:lstStyle/>
          <a:p>
            <a:r>
              <a:rPr lang="en-US" sz="3200" dirty="0" smtClean="0"/>
              <a:t> Literatures woven together – in the </a:t>
            </a:r>
            <a:r>
              <a:rPr lang="en-US" sz="3200" dirty="0"/>
              <a:t>world systems analysis and radical Black social movement </a:t>
            </a:r>
            <a:r>
              <a:rPr lang="en-US" sz="3200" dirty="0" smtClean="0"/>
              <a:t>history traditions </a:t>
            </a:r>
            <a:endParaRPr lang="en-US" sz="3200" dirty="0"/>
          </a:p>
          <a:p>
            <a:r>
              <a:rPr lang="en-US" sz="3200" dirty="0" smtClean="0"/>
              <a:t>Some of my greatest regrets were not responding to, or at least being able to respond to the generous and thoughtful invitations by Professor Rod Bush to engage with the many “radical” and “social justice” organizations and conferences which he was engaged with, on so many levels</a:t>
            </a:r>
          </a:p>
          <a:p>
            <a:r>
              <a:rPr lang="en-US" sz="3200" dirty="0" smtClean="0"/>
              <a:t>Testimony to the “Social Activism” and Deep Commitment which any such Warrior must bring all one’s actions</a:t>
            </a:r>
          </a:p>
          <a:p>
            <a:endParaRPr lang="en-US" dirty="0"/>
          </a:p>
        </p:txBody>
      </p:sp>
    </p:spTree>
    <p:extLst>
      <p:ext uri="{BB962C8B-B14F-4D97-AF65-F5344CB8AC3E}">
        <p14:creationId xmlns:p14="http://schemas.microsoft.com/office/powerpoint/2010/main" xmlns="" val="2774515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sz="4000"/>
              <a:t>Plate 5.6 Eagle Headdress, S.R.</a:t>
            </a:r>
          </a:p>
        </p:txBody>
      </p:sp>
      <p:sp>
        <p:nvSpPr>
          <p:cNvPr id="25603" name="Rectangle 3"/>
          <p:cNvSpPr>
            <a:spLocks noGrp="1" noChangeArrowheads="1"/>
          </p:cNvSpPr>
          <p:nvPr>
            <p:ph type="body" idx="1"/>
          </p:nvPr>
        </p:nvSpPr>
        <p:spPr/>
        <p:txBody>
          <a:bodyPr/>
          <a:lstStyle/>
          <a:p>
            <a:endParaRPr lang="en-US" altLang="en-US"/>
          </a:p>
        </p:txBody>
      </p:sp>
      <p:pic>
        <p:nvPicPr>
          <p:cNvPr id="25604" name="Picture 4" descr="Plat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95600" y="1447800"/>
            <a:ext cx="6781800" cy="53038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000496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3339" y="365125"/>
            <a:ext cx="11317357" cy="1325563"/>
          </a:xfrm>
        </p:spPr>
        <p:txBody>
          <a:bodyPr>
            <a:noAutofit/>
          </a:bodyPr>
          <a:lstStyle/>
          <a:p>
            <a:r>
              <a:rPr lang="en-US" sz="5400" dirty="0" smtClean="0"/>
              <a:t>Going global – taking on Supremacists </a:t>
            </a:r>
            <a:endParaRPr lang="en-US" sz="5400" dirty="0"/>
          </a:p>
        </p:txBody>
      </p:sp>
      <p:sp>
        <p:nvSpPr>
          <p:cNvPr id="3" name="Content Placeholder 2"/>
          <p:cNvSpPr>
            <a:spLocks noGrp="1"/>
          </p:cNvSpPr>
          <p:nvPr>
            <p:ph idx="1"/>
          </p:nvPr>
        </p:nvSpPr>
        <p:spPr>
          <a:xfrm>
            <a:off x="838200" y="1825625"/>
            <a:ext cx="5443330" cy="4351338"/>
          </a:xfrm>
        </p:spPr>
        <p:txBody>
          <a:bodyPr>
            <a:normAutofit/>
          </a:bodyPr>
          <a:lstStyle/>
          <a:p>
            <a:r>
              <a:rPr lang="en-US" sz="4000" b="1" dirty="0">
                <a:hlinkClick r:id="rId3"/>
              </a:rPr>
              <a:t>The End of White World Supremacy: Black Internationalism and the Problem of the Color Line</a:t>
            </a:r>
            <a:r>
              <a:rPr lang="en-US" sz="4000" b="1" dirty="0"/>
              <a:t> </a:t>
            </a:r>
            <a:endParaRPr lang="en-US" sz="4000" b="1" dirty="0" smtClean="0"/>
          </a:p>
          <a:p>
            <a:r>
              <a:rPr lang="en-US" sz="4000" b="1" dirty="0" smtClean="0"/>
              <a:t>by </a:t>
            </a:r>
            <a:r>
              <a:rPr lang="en-US" sz="4000" b="1" dirty="0"/>
              <a:t>Roderick Bush </a:t>
            </a:r>
            <a:endParaRPr lang="en-US" sz="4000" b="1" dirty="0" smtClean="0"/>
          </a:p>
          <a:p>
            <a:r>
              <a:rPr lang="en-US" sz="4000" b="1" dirty="0" smtClean="0"/>
              <a:t>(</a:t>
            </a:r>
            <a:r>
              <a:rPr lang="en-US" sz="4000" b="1" dirty="0"/>
              <a:t>Jul 28, 2009) </a:t>
            </a:r>
            <a:endParaRPr lang="en-US" sz="4000" dirty="0"/>
          </a:p>
        </p:txBody>
      </p:sp>
      <p:pic>
        <p:nvPicPr>
          <p:cNvPr id="5" name="Picture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281530" y="1947207"/>
            <a:ext cx="4691270" cy="4691270"/>
          </a:xfrm>
          <a:prstGeom prst="rect">
            <a:avLst/>
          </a:prstGeom>
        </p:spPr>
      </p:pic>
    </p:spTree>
    <p:extLst>
      <p:ext uri="{BB962C8B-B14F-4D97-AF65-F5344CB8AC3E}">
        <p14:creationId xmlns:p14="http://schemas.microsoft.com/office/powerpoint/2010/main" xmlns="" val="38715182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HONORING OF A PASSING WAY TOO SOON</a:t>
            </a:r>
            <a:endParaRPr lang="en-US" dirty="0"/>
          </a:p>
        </p:txBody>
      </p:sp>
      <p:sp>
        <p:nvSpPr>
          <p:cNvPr id="3" name="Content Placeholder 2"/>
          <p:cNvSpPr>
            <a:spLocks noGrp="1"/>
          </p:cNvSpPr>
          <p:nvPr>
            <p:ph idx="1"/>
          </p:nvPr>
        </p:nvSpPr>
        <p:spPr>
          <a:xfrm>
            <a:off x="838200" y="1825624"/>
            <a:ext cx="10515600" cy="4720949"/>
          </a:xfrm>
        </p:spPr>
        <p:txBody>
          <a:bodyPr>
            <a:normAutofit/>
          </a:bodyPr>
          <a:lstStyle/>
          <a:p>
            <a:r>
              <a:rPr lang="en-US" sz="3600" dirty="0" smtClean="0"/>
              <a:t>The Gaelic-Irish way to recognize such a passing is through a “Wake” that originates from Awakening, Remembering the man and the spirit</a:t>
            </a:r>
          </a:p>
          <a:p>
            <a:r>
              <a:rPr lang="en-US" sz="3600" dirty="0" smtClean="0"/>
              <a:t>The Lakota-Sioux way to recognize a spiritual journey to the Earth and Milky Way, is </a:t>
            </a:r>
            <a:r>
              <a:rPr lang="en-US" sz="3600" dirty="0" err="1" smtClean="0"/>
              <a:t>Pilamaya</a:t>
            </a:r>
            <a:r>
              <a:rPr lang="en-US" sz="3600" dirty="0" smtClean="0"/>
              <a:t> for an </a:t>
            </a:r>
            <a:r>
              <a:rPr lang="en-US" sz="3600" dirty="0" err="1" smtClean="0"/>
              <a:t>Akicita</a:t>
            </a:r>
            <a:r>
              <a:rPr lang="en-US" sz="3600" dirty="0" smtClean="0"/>
              <a:t>, a warrior, and </a:t>
            </a:r>
            <a:r>
              <a:rPr lang="en-US" sz="3600" dirty="0" err="1" smtClean="0"/>
              <a:t>Wopila</a:t>
            </a:r>
            <a:r>
              <a:rPr lang="en-US" sz="3600" dirty="0" smtClean="0"/>
              <a:t> for his Good Deeds in Honor</a:t>
            </a:r>
          </a:p>
          <a:p>
            <a:r>
              <a:rPr lang="en-US" sz="3600" dirty="0"/>
              <a:t> </a:t>
            </a:r>
            <a:r>
              <a:rPr lang="en-US" sz="7200" b="1" i="1" dirty="0" smtClean="0"/>
              <a:t>“</a:t>
            </a:r>
            <a:r>
              <a:rPr lang="en-US" sz="7200" b="1" i="1" dirty="0" err="1" smtClean="0"/>
              <a:t>pilamaya</a:t>
            </a:r>
            <a:r>
              <a:rPr lang="en-US" sz="7200" b="1" i="1" dirty="0" smtClean="0"/>
              <a:t>” – “</a:t>
            </a:r>
            <a:r>
              <a:rPr lang="en-US" sz="7200" b="1" i="1" dirty="0" err="1" smtClean="0"/>
              <a:t>wopila</a:t>
            </a:r>
            <a:r>
              <a:rPr lang="en-US" sz="7200" b="1" i="1" dirty="0" smtClean="0"/>
              <a:t>” </a:t>
            </a:r>
            <a:endParaRPr lang="en-US" sz="7200" b="1" i="1" dirty="0"/>
          </a:p>
        </p:txBody>
      </p:sp>
    </p:spTree>
    <p:extLst>
      <p:ext uri="{BB962C8B-B14F-4D97-AF65-F5344CB8AC3E}">
        <p14:creationId xmlns:p14="http://schemas.microsoft.com/office/powerpoint/2010/main" xmlns="" val="16507860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4"/>
          <p:cNvSpPr>
            <a:spLocks noGrp="1"/>
          </p:cNvSpPr>
          <p:nvPr>
            <p:ph type="title"/>
          </p:nvPr>
        </p:nvSpPr>
        <p:spPr/>
        <p:txBody>
          <a:bodyPr/>
          <a:lstStyle/>
          <a:p>
            <a:r>
              <a:rPr lang="en-US" smtClean="0"/>
              <a:t>Calling on the Spirits</a:t>
            </a:r>
          </a:p>
        </p:txBody>
      </p:sp>
      <p:pic>
        <p:nvPicPr>
          <p:cNvPr id="45058" name="Picture 5" descr="Hope Springs Eternal - Terpning"/>
          <p:cNvPicPr>
            <a:picLocks noChangeAspect="1" noChangeArrowheads="1"/>
          </p:cNvPicPr>
          <p:nvPr/>
        </p:nvPicPr>
        <p:blipFill>
          <a:blip r:embed="rId3" cstate="print"/>
          <a:srcRect/>
          <a:stretch>
            <a:fillRect/>
          </a:stretch>
        </p:blipFill>
        <p:spPr bwMode="auto">
          <a:xfrm>
            <a:off x="2590800" y="1566864"/>
            <a:ext cx="6934200" cy="5291137"/>
          </a:xfrm>
          <a:prstGeom prst="rect">
            <a:avLst/>
          </a:prstGeom>
          <a:noFill/>
          <a:ln w="9525">
            <a:noFill/>
            <a:miter lim="800000"/>
            <a:headEnd/>
            <a:tailEnd/>
          </a:ln>
        </p:spPr>
      </p:pic>
    </p:spTree>
    <p:extLst>
      <p:ext uri="{BB962C8B-B14F-4D97-AF65-F5344CB8AC3E}">
        <p14:creationId xmlns:p14="http://schemas.microsoft.com/office/powerpoint/2010/main" xmlns="" val="28015353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907</TotalTime>
  <Words>543</Words>
  <Application>Microsoft Office PowerPoint</Application>
  <PresentationFormat>Custom</PresentationFormat>
  <Paragraphs>60</Paragraphs>
  <Slides>13</Slides>
  <Notes>13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5" baseType="lpstr">
      <vt:lpstr>Office Theme</vt:lpstr>
      <vt:lpstr>Photo Editor Photo</vt:lpstr>
      <vt:lpstr>Black Nationalism through the World System Lens: A Legacy of Rod Bush</vt:lpstr>
      <vt:lpstr>Plate 7.4 Mayan traditional cross</vt:lpstr>
      <vt:lpstr>    AKICITA SAPA OYATE </vt:lpstr>
      <vt:lpstr>Brazilian natives protest Planalto palace, May, 2014</vt:lpstr>
      <vt:lpstr>Ethno-national struggles</vt:lpstr>
      <vt:lpstr>Black Nationalism and Class Struggle</vt:lpstr>
      <vt:lpstr>INTELLECTUALISM &amp; POSITIVE IMAGERY </vt:lpstr>
      <vt:lpstr>Social Movement Leadership produces change and progress (within U.S. national constructs) (international marginalization) </vt:lpstr>
      <vt:lpstr>  LITERATE – JUSTICE ACTIVIST – ANTI-RACIST</vt:lpstr>
      <vt:lpstr>Plate 5.6 Eagle Headdress, S.R.</vt:lpstr>
      <vt:lpstr>Going global – taking on Supremacists </vt:lpstr>
      <vt:lpstr>HONORING OF A PASSING WAY TOO SOON</vt:lpstr>
      <vt:lpstr>Calling on the Spirits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Black Nationalism through the World System Lens: A Legacy of Rod Bush</dc:title>
  <dc:creator>James Fenelon</dc:creator>
  <cp:lastModifiedBy>mb</cp:lastModifiedBy>
  <cp:revision>12</cp:revision>
  <dcterms:created xsi:type="dcterms:W3CDTF">2014-08-18T06:42:20Z</dcterms:created>
  <dcterms:modified xsi:type="dcterms:W3CDTF">2014-08-22T16:33:48Z</dcterms:modified>
</cp:coreProperties>
</file>